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6" r:id="rId2"/>
    <p:sldId id="278" r:id="rId3"/>
    <p:sldId id="273" r:id="rId4"/>
    <p:sldId id="319" r:id="rId5"/>
    <p:sldId id="283" r:id="rId6"/>
    <p:sldId id="256" r:id="rId7"/>
    <p:sldId id="302" r:id="rId8"/>
    <p:sldId id="317" r:id="rId9"/>
    <p:sldId id="271" r:id="rId10"/>
    <p:sldId id="320" r:id="rId11"/>
    <p:sldId id="321" r:id="rId12"/>
    <p:sldId id="314" r:id="rId13"/>
    <p:sldId id="268" r:id="rId14"/>
    <p:sldId id="322" r:id="rId15"/>
    <p:sldId id="257" r:id="rId16"/>
    <p:sldId id="259" r:id="rId17"/>
    <p:sldId id="258" r:id="rId18"/>
    <p:sldId id="307" r:id="rId19"/>
    <p:sldId id="298" r:id="rId20"/>
    <p:sldId id="262" r:id="rId21"/>
    <p:sldId id="261" r:id="rId22"/>
    <p:sldId id="263" r:id="rId23"/>
    <p:sldId id="264" r:id="rId24"/>
    <p:sldId id="292" r:id="rId25"/>
    <p:sldId id="288" r:id="rId26"/>
    <p:sldId id="327" r:id="rId27"/>
    <p:sldId id="323" r:id="rId28"/>
    <p:sldId id="324" r:id="rId29"/>
    <p:sldId id="266" r:id="rId30"/>
    <p:sldId id="265" r:id="rId31"/>
    <p:sldId id="325" r:id="rId32"/>
    <p:sldId id="308" r:id="rId33"/>
    <p:sldId id="313" r:id="rId3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118" autoAdjust="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png>
</file>

<file path=ppt/media/image25.jpe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pn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g>
</file>

<file path=ppt/media/image42.jp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fif>
</file>

<file path=ppt/media/image54.png>
</file>

<file path=ppt/media/image55.jpeg>
</file>

<file path=ppt/media/image56.jpeg>
</file>

<file path=ppt/media/image57.jpeg>
</file>

<file path=ppt/media/image58.jpeg>
</file>

<file path=ppt/media/image59.jpg>
</file>

<file path=ppt/media/image6.jpeg>
</file>

<file path=ppt/media/image60.JPG>
</file>

<file path=ppt/media/image61.jpeg>
</file>

<file path=ppt/media/image62.jpeg>
</file>

<file path=ppt/media/image63.jpeg>
</file>

<file path=ppt/media/image64.jpeg>
</file>

<file path=ppt/media/image65.png>
</file>

<file path=ppt/media/image66.jpeg>
</file>

<file path=ppt/media/image67.jpeg>
</file>

<file path=ppt/media/image68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0B016-8F5D-2B10-0FDF-7748DDC3A2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082B83-F527-9B4F-211D-117C2B0A97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4DD6F-1567-E450-BE94-9511C281B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DA8F7-C5D9-3627-3E8B-13C795C83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01902-B557-B56B-CA35-51991F581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978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A75CE-8D1C-6A92-3A82-9EEC7B1BF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25F7D9-EDF2-9D06-AAB3-EEE1697DE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D32F5-5ADC-A197-8CCD-52FE8A005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8AAF6-5C50-FD5B-A10E-AF0976A1B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48414-6F3A-C209-24CC-F5CD4448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8942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9C54AE-D940-B4E6-C317-D8944BC0BF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AA4E94-28DF-CA1C-B22E-FBFAE5396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ED26D-DAED-82F0-5EC4-03208367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60E22-AA65-99A6-63D0-388A1BAA7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02E13-33EA-847B-5041-02EEBEAF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3815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FA9D5-FF51-539E-2AB9-7937FD91C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F59C6-6A3B-9753-2E57-FC4585315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132CA-303A-5018-ED99-228830ADA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A1D6E-29D2-3914-B78E-94241ED5E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7E3D8-7663-1100-2022-0651438B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7226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7DBD3-0CEF-C744-C353-53A82F2C5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129E7-4BB0-DD70-EAF0-2AA2AFE67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302A0-7175-AB15-FBFF-101480936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6D8D9-D64E-03AB-EF63-49E736967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354F6-F0FB-BBC8-6417-2D998303B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4266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E3480-DB83-097F-1E31-3E5CD952C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E33FF-56EF-EFC8-A576-440899E366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22C70A-0EBF-B710-989A-F388BC299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3B6FB-7FBC-08CE-5C62-9970B9D49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838FB4-A4B0-3EF5-28F1-2449633B2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C3098-B4C5-EC6F-EF33-F0ABA2787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468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6DB76-8FD4-9F11-B7A1-E8E9A6EB5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071FF-29FE-F8F2-5DE4-DD5DB798C8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211311-2C9E-DB9A-3887-EFDE0F0FB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EFF827-B05F-20DB-95CF-ADF78AC626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8F8A4F-47AB-6103-7783-BE483F4D66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65993A-4C91-68D1-A52D-8E3C6187D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DB3E33-1C86-C1AC-D931-54B747D54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3C0B2-68F9-8F55-B5E9-41C2FCC87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5564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348FC-F968-4713-23E9-C0AE26A71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DDAC2C-F4C3-7756-1740-52E1C0FCC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BDA54D-BEFA-56EA-84A1-7D8F92190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EB6E16-0506-ABDA-D0F0-00F8BD7D4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7141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125BE8-99E1-5D95-BA52-B60593624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F0A9BD-F228-1EC0-3642-05C19F97A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3FD0E7-B26E-EFD0-1884-BA1471DF8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6986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5D2B8-4F73-4F85-F030-881266A68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0DF4A-9FC9-48EB-2473-E478E6E2A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06B05-71DA-353F-FD36-9E56417BA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D84CF-9815-BFB2-6C1E-D88209431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5F1CF4-6F2F-B403-6B37-8518BE370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839C0-C69A-11CC-FB69-03EA99C22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3499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07BD-71E3-6EDB-A115-A653BCBD0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D9EF67-CA0C-3EEE-FBD5-BF5521585B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4698BC-09C8-AD54-522A-C32486260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427D15-09C1-0939-B48D-7612EDB34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C98C96-94AE-3CE6-8B4A-2298B0F4A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E7A83-8E1D-00DD-DA19-CB1F5732F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4567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BC560D-474E-7CFB-8BB1-64925DFF7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3A3E5-0C8F-5C40-C845-DEEDDE6A7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39F9C-D265-A3F3-1AA9-9A8BBF855B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5D4A8C-5F73-49D2-A961-F314EF4E452B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5F4E0-393F-0132-3ABF-CE55458FFB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27E94-11C6-C38B-9674-5FE8EBF964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6739D4-5C84-4A46-83B0-5E1BCA2070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0601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nference-gsi.org/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7" Type="http://schemas.openxmlformats.org/officeDocument/2006/relationships/image" Target="../media/image32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7" Type="http://schemas.openxmlformats.org/officeDocument/2006/relationships/image" Target="../media/image40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jpeg"/><Relationship Id="rId5" Type="http://schemas.openxmlformats.org/officeDocument/2006/relationships/image" Target="../media/image38.jpeg"/><Relationship Id="rId4" Type="http://schemas.openxmlformats.org/officeDocument/2006/relationships/image" Target="../media/image3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fif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G"/><Relationship Id="rId7" Type="http://schemas.openxmlformats.org/officeDocument/2006/relationships/image" Target="../media/image64.jpeg"/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jpeg"/><Relationship Id="rId5" Type="http://schemas.openxmlformats.org/officeDocument/2006/relationships/image" Target="../media/image62.jpeg"/><Relationship Id="rId4" Type="http://schemas.openxmlformats.org/officeDocument/2006/relationships/image" Target="../media/image61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7" Type="http://schemas.openxmlformats.org/officeDocument/2006/relationships/image" Target="../media/image68.jpe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book/9783032039170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ink.springer.com/book/9783032039231" TargetMode="External"/><Relationship Id="rId4" Type="http://schemas.openxmlformats.org/officeDocument/2006/relationships/hyperlink" Target="https://link.springer.com/book/978303203920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hyperlink" Target="https://franknielsen.github.io/GSI/SEE-GSI'25-Opening.pdf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64980-40FF-F9CA-D4BF-A30ADDEAD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9337" y="4293100"/>
            <a:ext cx="4117259" cy="1325563"/>
          </a:xfrm>
        </p:spPr>
        <p:txBody>
          <a:bodyPr>
            <a:normAutofit fontScale="90000"/>
          </a:bodyPr>
          <a:lstStyle/>
          <a:p>
            <a:r>
              <a:rPr kumimoji="1" lang="en-US" altLang="ja-JP" b="1" dirty="0"/>
              <a:t>Photo report</a:t>
            </a:r>
            <a:br>
              <a:rPr kumimoji="1" lang="en-US" altLang="ja-JP" dirty="0"/>
            </a:br>
            <a:r>
              <a:rPr kumimoji="1" lang="en-US" altLang="ja-JP" dirty="0"/>
              <a:t>GSI’25</a:t>
            </a:r>
            <a:br>
              <a:rPr kumimoji="1" lang="en-US" altLang="ja-JP" dirty="0"/>
            </a:br>
            <a:r>
              <a:rPr kumimoji="1" lang="en-US" altLang="ja-JP" sz="2200" dirty="0"/>
              <a:t>Geometric Science of Information</a:t>
            </a:r>
            <a:br>
              <a:rPr kumimoji="1" lang="en-US" altLang="ja-JP" sz="2200" dirty="0"/>
            </a:br>
            <a:r>
              <a:rPr kumimoji="1" lang="en-US" altLang="ja-JP" sz="2200" dirty="0"/>
              <a:t> </a:t>
            </a:r>
            <a:endParaRPr kumimoji="1" lang="ja-JP" altLang="en-US" dirty="0"/>
          </a:p>
        </p:txBody>
      </p:sp>
      <p:pic>
        <p:nvPicPr>
          <p:cNvPr id="1026" name="Picture 2" descr="GSI'25 &quot;Geometric Science of Information&quot; 7th International Conference on  Geometric Science of Information, Saint-Malo, Palais du Grand Large,  France, 29th to 31st October 2025 Geometric Structures… | Frédéric  Barbaresco">
            <a:extLst>
              <a:ext uri="{FF2B5EF4-FFF2-40B4-BE49-F238E27FC236}">
                <a16:creationId xmlns:a16="http://schemas.microsoft.com/office/drawing/2014/main" id="{ABD8CE66-C29D-4AD9-FC8D-0A150D87D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0" y="503596"/>
            <a:ext cx="11056374" cy="3068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ENUE - GSI'25">
            <a:extLst>
              <a:ext uri="{FF2B5EF4-FFF2-40B4-BE49-F238E27FC236}">
                <a16:creationId xmlns:a16="http://schemas.microsoft.com/office/drawing/2014/main" id="{94E1897B-DE18-57B7-8A97-EEF360E85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9864" y="3864016"/>
            <a:ext cx="3808730" cy="2704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VENUE - GSI'25">
            <a:extLst>
              <a:ext uri="{FF2B5EF4-FFF2-40B4-BE49-F238E27FC236}">
                <a16:creationId xmlns:a16="http://schemas.microsoft.com/office/drawing/2014/main" id="{14DEF08D-DC36-9323-C2CB-673EE550C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465" y="3864016"/>
            <a:ext cx="3828321" cy="251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EC345F-9A4A-0174-C90F-2A6D409C12AC}"/>
              </a:ext>
            </a:extLst>
          </p:cNvPr>
          <p:cNvSpPr txBox="1"/>
          <p:nvPr/>
        </p:nvSpPr>
        <p:spPr>
          <a:xfrm>
            <a:off x="4359337" y="59706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hlinkClick r:id="rId5"/>
              </a:rPr>
              <a:t>https://conference-gsi.org/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4659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35037-1147-D2C7-0502-5B688348E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57736-A1AA-FC4F-AA01-3DE144D16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2050" name="Picture 2" descr="No alternative text description for this image">
            <a:extLst>
              <a:ext uri="{FF2B5EF4-FFF2-40B4-BE49-F238E27FC236}">
                <a16:creationId xmlns:a16="http://schemas.microsoft.com/office/drawing/2014/main" id="{6DF63CB0-50AE-E3AA-6DAB-AF538ED5C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2611" y="681037"/>
            <a:ext cx="7870613" cy="590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No alternative text description for this image">
            <a:extLst>
              <a:ext uri="{FF2B5EF4-FFF2-40B4-BE49-F238E27FC236}">
                <a16:creationId xmlns:a16="http://schemas.microsoft.com/office/drawing/2014/main" id="{7A887A68-4DC1-41A2-0165-D8FDA6C500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1164" y="681037"/>
            <a:ext cx="4428586" cy="590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938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72F9-14B7-70BC-AA85-6D1DD21F2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24272-3F97-315E-93F8-4623E2097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3074" name="Picture 2" descr="No alternative text description for this image">
            <a:extLst>
              <a:ext uri="{FF2B5EF4-FFF2-40B4-BE49-F238E27FC236}">
                <a16:creationId xmlns:a16="http://schemas.microsoft.com/office/drawing/2014/main" id="{9BBC96C4-A72A-1D6B-54D5-E46EB9480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5920" y="467360"/>
            <a:ext cx="8520853" cy="6390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No alternative text description for this image">
            <a:extLst>
              <a:ext uri="{FF2B5EF4-FFF2-40B4-BE49-F238E27FC236}">
                <a16:creationId xmlns:a16="http://schemas.microsoft.com/office/drawing/2014/main" id="{F53EE308-6DB9-A109-658D-43845764C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914" y="1027906"/>
            <a:ext cx="3775446" cy="503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5807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BD065-D3CC-E92F-13B2-916897B00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9312F-47C9-A7B7-0526-30A214B02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122" name="Picture 2" descr="No alternative text description for this image">
            <a:extLst>
              <a:ext uri="{FF2B5EF4-FFF2-40B4-BE49-F238E27FC236}">
                <a16:creationId xmlns:a16="http://schemas.microsoft.com/office/drawing/2014/main" id="{74A37D66-51CA-5708-FF37-DFE5B5347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75360"/>
            <a:ext cx="7572587" cy="5679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617875-2A82-E057-6923-53D3CAD3E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2560" y="577850"/>
            <a:ext cx="4274502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136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C4AFB-C60E-CDE3-3091-8DF4BA50E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1304D-C0CB-B11B-98F6-AA1F54066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3314" name="Picture 2" descr="No alternative text description for this image">
            <a:extLst>
              <a:ext uri="{FF2B5EF4-FFF2-40B4-BE49-F238E27FC236}">
                <a16:creationId xmlns:a16="http://schemas.microsoft.com/office/drawing/2014/main" id="{EE1D27AF-B46B-59AB-0BB1-4B79342FF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6645" y="347816"/>
            <a:ext cx="8680245" cy="6510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3B09B8-62AD-2D7B-30D9-B62BF1702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5710" y="1027906"/>
            <a:ext cx="3336290" cy="497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785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59B6F-2B90-5F7A-11E0-E88B5989D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DA56D-8389-C6F9-6055-FA1F3B332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170" name="Picture 2" descr="No alternative text description for this image">
            <a:extLst>
              <a:ext uri="{FF2B5EF4-FFF2-40B4-BE49-F238E27FC236}">
                <a16:creationId xmlns:a16="http://schemas.microsoft.com/office/drawing/2014/main" id="{8CAA9547-0388-496C-4655-88B028B4F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5275"/>
            <a:ext cx="8356600" cy="6267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177651-7F4E-D41D-0D47-01C1EB1EE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4457" y="533717"/>
            <a:ext cx="3597543" cy="579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91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CBFDF-E6C0-603E-247F-9995C04F3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929" y="-195314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Cocktail reception in la </a:t>
            </a:r>
            <a:r>
              <a:rPr kumimoji="1" lang="en-US" altLang="ja-JP" dirty="0" err="1"/>
              <a:t>Rotonde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Surcouf</a:t>
            </a:r>
            <a:endParaRPr kumimoji="1" lang="ja-JP" altLang="en-US" dirty="0"/>
          </a:p>
        </p:txBody>
      </p:sp>
      <p:pic>
        <p:nvPicPr>
          <p:cNvPr id="2050" name="Picture 2" descr="No alternative text description for this image">
            <a:extLst>
              <a:ext uri="{FF2B5EF4-FFF2-40B4-BE49-F238E27FC236}">
                <a16:creationId xmlns:a16="http://schemas.microsoft.com/office/drawing/2014/main" id="{5CD80C37-FE44-955F-7F25-7E17E2542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7728"/>
            <a:ext cx="12120552" cy="3303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4" descr="A group of people standing in a room&#10;&#10;AI-generated content may be incorrect.">
            <a:extLst>
              <a:ext uri="{FF2B5EF4-FFF2-40B4-BE49-F238E27FC236}">
                <a16:creationId xmlns:a16="http://schemas.microsoft.com/office/drawing/2014/main" id="{2D8A3BA9-3249-9099-0AC6-7A796C36FD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71371" y="4640054"/>
            <a:ext cx="3322638" cy="2215092"/>
          </a:xfrm>
          <a:prstGeom prst="rect">
            <a:avLst/>
          </a:prstGeom>
        </p:spPr>
      </p:pic>
      <p:pic>
        <p:nvPicPr>
          <p:cNvPr id="5" name="Picture 4" descr="A group of people standing in a room&#10;&#10;AI-generated content may be incorrect.">
            <a:extLst>
              <a:ext uri="{FF2B5EF4-FFF2-40B4-BE49-F238E27FC236}">
                <a16:creationId xmlns:a16="http://schemas.microsoft.com/office/drawing/2014/main" id="{44173D33-FD68-16CD-1420-6A83F4DA8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87809" y="4555872"/>
            <a:ext cx="2747129" cy="1831419"/>
          </a:xfrm>
          <a:prstGeom prst="rect">
            <a:avLst/>
          </a:prstGeom>
        </p:spPr>
      </p:pic>
      <p:pic>
        <p:nvPicPr>
          <p:cNvPr id="6" name="Picture 5" descr="A room with large windows&#10;&#10;AI-generated content may be incorrect.">
            <a:extLst>
              <a:ext uri="{FF2B5EF4-FFF2-40B4-BE49-F238E27FC236}">
                <a16:creationId xmlns:a16="http://schemas.microsoft.com/office/drawing/2014/main" id="{205943D4-B05B-295C-181D-AEDDC6FFD1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7" y="4210156"/>
            <a:ext cx="3784277" cy="2522852"/>
          </a:xfrm>
          <a:prstGeom prst="rect">
            <a:avLst/>
          </a:prstGeom>
        </p:spPr>
      </p:pic>
      <p:pic>
        <p:nvPicPr>
          <p:cNvPr id="7" name="Content Placeholder 4" descr="A group of people in a room&#10;&#10;AI-generated content may be incorrect.">
            <a:extLst>
              <a:ext uri="{FF2B5EF4-FFF2-40B4-BE49-F238E27FC236}">
                <a16:creationId xmlns:a16="http://schemas.microsoft.com/office/drawing/2014/main" id="{99EFD953-80E0-C503-8059-329F670BEC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0578" y="4210156"/>
            <a:ext cx="3462125" cy="2446655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6AA7AA-EFD0-44AA-8BF8-8BA0025A6D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0448" y="3337182"/>
            <a:ext cx="2618922" cy="174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286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F806D-E58C-04A3-3D02-32E6505D8C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09E4F-BB1F-A39D-7731-F20A67D3E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10205884" cy="2630488"/>
          </a:xfrm>
        </p:spPr>
        <p:txBody>
          <a:bodyPr/>
          <a:lstStyle/>
          <a:p>
            <a:endParaRPr kumimoji="1" lang="ja-JP" altLang="en-US" dirty="0"/>
          </a:p>
        </p:txBody>
      </p:sp>
      <p:pic>
        <p:nvPicPr>
          <p:cNvPr id="3076" name="Picture 4" descr="No alternative text description for this image">
            <a:extLst>
              <a:ext uri="{FF2B5EF4-FFF2-40B4-BE49-F238E27FC236}">
                <a16:creationId xmlns:a16="http://schemas.microsoft.com/office/drawing/2014/main" id="{D664869E-84F5-22A1-61C8-4F101D5ED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307" y="-1560871"/>
            <a:ext cx="13273957" cy="884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A83100-641F-F512-EEA2-7270FE6DF0CF}"/>
              </a:ext>
            </a:extLst>
          </p:cNvPr>
          <p:cNvSpPr txBox="1"/>
          <p:nvPr/>
        </p:nvSpPr>
        <p:spPr>
          <a:xfrm>
            <a:off x="1838632" y="5546866"/>
            <a:ext cx="9035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b="1" dirty="0">
                <a:solidFill>
                  <a:schemeClr val="bg1"/>
                </a:solidFill>
              </a:rPr>
              <a:t>Group photo in Maupertuis Auditorium</a:t>
            </a:r>
            <a:endParaRPr kumimoji="1" lang="ja-JP" altLang="en-US" sz="3600" b="1" dirty="0">
              <a:solidFill>
                <a:schemeClr val="bg1"/>
              </a:solidFill>
            </a:endParaRPr>
          </a:p>
        </p:txBody>
      </p:sp>
      <p:pic>
        <p:nvPicPr>
          <p:cNvPr id="1026" name="Picture 2" descr="Pierre-Louis MOREAU de MAUPERTUIS | Académie française">
            <a:extLst>
              <a:ext uri="{FF2B5EF4-FFF2-40B4-BE49-F238E27FC236}">
                <a16:creationId xmlns:a16="http://schemas.microsoft.com/office/drawing/2014/main" id="{548D21A8-599B-42B9-668F-1C48CBBE2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7865"/>
            <a:ext cx="1781175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003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54313-59A4-7ED5-7D9D-90CCAC96C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FC2AD-29FC-8C0F-463E-95C607EAF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3074" name="Picture 2" descr="No alternative text description for this image">
            <a:extLst>
              <a:ext uri="{FF2B5EF4-FFF2-40B4-BE49-F238E27FC236}">
                <a16:creationId xmlns:a16="http://schemas.microsoft.com/office/drawing/2014/main" id="{9ACBAF48-B89F-1166-9ABC-79080E245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6" y="3766822"/>
            <a:ext cx="9625780" cy="3025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No alternative text description for this image">
            <a:extLst>
              <a:ext uri="{FF2B5EF4-FFF2-40B4-BE49-F238E27FC236}">
                <a16:creationId xmlns:a16="http://schemas.microsoft.com/office/drawing/2014/main" id="{7650EDC2-5FCD-3B30-6D70-C616F7488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9681" y="3822957"/>
            <a:ext cx="2233996" cy="2978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No alternative text description for this image">
            <a:extLst>
              <a:ext uri="{FF2B5EF4-FFF2-40B4-BE49-F238E27FC236}">
                <a16:creationId xmlns:a16="http://schemas.microsoft.com/office/drawing/2014/main" id="{F30BD17E-6CE1-9E54-F952-CD7BA3D11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477" y="56382"/>
            <a:ext cx="2084174" cy="2778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No alternative text description for this image">
            <a:extLst>
              <a:ext uri="{FF2B5EF4-FFF2-40B4-BE49-F238E27FC236}">
                <a16:creationId xmlns:a16="http://schemas.microsoft.com/office/drawing/2014/main" id="{0BAD3389-52AB-41D7-A00A-2848DDE6D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5686" y="65575"/>
            <a:ext cx="3618270" cy="2714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No alternative text description for this image">
            <a:extLst>
              <a:ext uri="{FF2B5EF4-FFF2-40B4-BE49-F238E27FC236}">
                <a16:creationId xmlns:a16="http://schemas.microsoft.com/office/drawing/2014/main" id="{2F27B38C-46D7-4FBB-6A72-903CAEFA2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5777" y="56382"/>
            <a:ext cx="2084174" cy="2778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No alternative text description for this image">
            <a:extLst>
              <a:ext uri="{FF2B5EF4-FFF2-40B4-BE49-F238E27FC236}">
                <a16:creationId xmlns:a16="http://schemas.microsoft.com/office/drawing/2014/main" id="{BE488BDD-832F-EA1B-3BB9-654F895C7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3546" y="65575"/>
            <a:ext cx="3618898" cy="2714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0AD400-B5D9-EDEE-401E-BB52443A613D}"/>
              </a:ext>
            </a:extLst>
          </p:cNvPr>
          <p:cNvSpPr txBox="1"/>
          <p:nvPr/>
        </p:nvSpPr>
        <p:spPr>
          <a:xfrm>
            <a:off x="372317" y="2947107"/>
            <a:ext cx="114473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 err="1"/>
              <a:t>Demeure</a:t>
            </a:r>
            <a:r>
              <a:rPr kumimoji="1" lang="en-US" altLang="ja-JP" sz="4000" dirty="0"/>
              <a:t> du Corsaire</a:t>
            </a:r>
            <a:r>
              <a:rPr lang="en-US" altLang="ja-JP" sz="4000" dirty="0"/>
              <a:t>, Hôtel Magon, Saint-Malo</a:t>
            </a:r>
            <a:endParaRPr kumimoji="1" lang="ja-JP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15205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957C8-6318-3484-9403-E06F8FF9E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Content Placeholder 4" descr="A person in a garment standing in front of a group of people&#10;&#10;AI-generated content may be incorrect.">
            <a:extLst>
              <a:ext uri="{FF2B5EF4-FFF2-40B4-BE49-F238E27FC236}">
                <a16:creationId xmlns:a16="http://schemas.microsoft.com/office/drawing/2014/main" id="{9E73BD26-B9E2-451F-1DA5-FDBFDFA93F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28" y="228053"/>
            <a:ext cx="5664459" cy="4249304"/>
          </a:xfrm>
        </p:spPr>
      </p:pic>
      <p:pic>
        <p:nvPicPr>
          <p:cNvPr id="7" name="Picture 6" descr="A hand holding a menu&#10;&#10;AI-generated content may be incorrect.">
            <a:extLst>
              <a:ext uri="{FF2B5EF4-FFF2-40B4-BE49-F238E27FC236}">
                <a16:creationId xmlns:a16="http://schemas.microsoft.com/office/drawing/2014/main" id="{1FB13157-35DF-AA09-F715-4F4D75FB3C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8510" y="-228053"/>
            <a:ext cx="5144661" cy="6858000"/>
          </a:xfrm>
          <a:prstGeom prst="rect">
            <a:avLst/>
          </a:prstGeom>
        </p:spPr>
      </p:pic>
      <p:pic>
        <p:nvPicPr>
          <p:cNvPr id="8194" name="Picture 2" descr="Comment fabriquer une pomme de touline ? - Marineshop.fr">
            <a:extLst>
              <a:ext uri="{FF2B5EF4-FFF2-40B4-BE49-F238E27FC236}">
                <a16:creationId xmlns:a16="http://schemas.microsoft.com/office/drawing/2014/main" id="{0B41D5B9-5E83-EB65-6299-493834D29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28" y="4477357"/>
            <a:ext cx="2343150" cy="234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82AE06-8C5C-3633-55D3-35AE1D3EAAF6}"/>
              </a:ext>
            </a:extLst>
          </p:cNvPr>
          <p:cNvSpPr txBox="1"/>
          <p:nvPr/>
        </p:nvSpPr>
        <p:spPr>
          <a:xfrm>
            <a:off x="2587878" y="5048767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ja-JP" b="1" dirty="0">
                <a:solidFill>
                  <a:srgbClr val="0F0F0F"/>
                </a:solidFill>
                <a:latin typeface="Roboto" panose="02000000000000000000" pitchFamily="2" charset="0"/>
              </a:rPr>
              <a:t>Marine </a:t>
            </a:r>
            <a:r>
              <a:rPr lang="fr-FR" altLang="ja-JP" b="1" dirty="0" err="1">
                <a:solidFill>
                  <a:srgbClr val="0F0F0F"/>
                </a:solidFill>
                <a:latin typeface="Roboto" panose="02000000000000000000" pitchFamily="2" charset="0"/>
              </a:rPr>
              <a:t>knot</a:t>
            </a:r>
            <a:endParaRPr lang="fr-FR" altLang="ja-JP" b="1" dirty="0">
              <a:solidFill>
                <a:srgbClr val="0F0F0F"/>
              </a:solidFill>
              <a:latin typeface="Roboto" panose="02000000000000000000" pitchFamily="2" charset="0"/>
            </a:endParaRPr>
          </a:p>
          <a:p>
            <a:endParaRPr lang="fr-FR" altLang="ja-JP" b="1" i="0" dirty="0">
              <a:solidFill>
                <a:srgbClr val="0F0F0F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fr-FR" altLang="ja-JP" b="1" i="0" dirty="0">
                <a:solidFill>
                  <a:srgbClr val="0F0F0F"/>
                </a:solidFill>
                <a:effectLst/>
                <a:latin typeface="Roboto" panose="02000000000000000000" pitchFamily="2" charset="0"/>
              </a:rPr>
              <a:t>Noeud marin: pomme de touline</a:t>
            </a:r>
          </a:p>
          <a:p>
            <a:pPr algn="l"/>
            <a:r>
              <a:rPr lang="fr-FR" altLang="ja-JP" b="1" dirty="0">
                <a:solidFill>
                  <a:srgbClr val="0F0F0F"/>
                </a:solidFill>
                <a:latin typeface="Roboto" panose="02000000000000000000" pitchFamily="2" charset="0"/>
              </a:rPr>
              <a:t>(</a:t>
            </a:r>
            <a:r>
              <a:rPr lang="fr-FR" altLang="ja-JP" b="1" dirty="0" err="1">
                <a:solidFill>
                  <a:srgbClr val="0F0F0F"/>
                </a:solidFill>
                <a:latin typeface="Roboto" panose="02000000000000000000" pitchFamily="2" charset="0"/>
              </a:rPr>
              <a:t>etymology</a:t>
            </a:r>
            <a:r>
              <a:rPr lang="fr-FR" altLang="ja-JP" b="1" dirty="0">
                <a:solidFill>
                  <a:srgbClr val="0F0F0F"/>
                </a:solidFill>
                <a:latin typeface="Roboto" panose="02000000000000000000" pitchFamily="2" charset="0"/>
              </a:rPr>
              <a:t>: </a:t>
            </a:r>
            <a:r>
              <a:rPr lang="fr-FR" altLang="ja-JP" b="1" dirty="0" err="1">
                <a:solidFill>
                  <a:srgbClr val="0F0F0F"/>
                </a:solidFill>
                <a:latin typeface="Roboto" panose="02000000000000000000" pitchFamily="2" charset="0"/>
              </a:rPr>
              <a:t>from</a:t>
            </a:r>
            <a:r>
              <a:rPr lang="fr-FR" altLang="ja-JP" b="1" dirty="0">
                <a:solidFill>
                  <a:srgbClr val="0F0F0F"/>
                </a:solidFill>
                <a:latin typeface="Roboto" panose="02000000000000000000" pitchFamily="2" charset="0"/>
              </a:rPr>
              <a:t> English </a:t>
            </a:r>
            <a:r>
              <a:rPr lang="fr-FR" altLang="ja-JP" b="1" dirty="0" err="1">
                <a:solidFill>
                  <a:srgbClr val="0F0F0F"/>
                </a:solidFill>
                <a:latin typeface="Roboto" panose="02000000000000000000" pitchFamily="2" charset="0"/>
              </a:rPr>
              <a:t>towline</a:t>
            </a:r>
            <a:r>
              <a:rPr lang="fr-FR" altLang="ja-JP" b="1" dirty="0">
                <a:solidFill>
                  <a:srgbClr val="0F0F0F"/>
                </a:solidFill>
                <a:latin typeface="Roboto" panose="02000000000000000000" pitchFamily="2" charset="0"/>
              </a:rPr>
              <a:t>)</a:t>
            </a:r>
            <a:endParaRPr lang="fr-FR" altLang="ja-JP" b="1" i="0" dirty="0">
              <a:solidFill>
                <a:srgbClr val="0F0F0F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581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CCB35-DF6A-F108-6564-82FB2FA1B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6D178-A0FF-D537-B3FD-7E4CE9378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4034" name="Picture 2" descr="No alternative text description for this image">
            <a:extLst>
              <a:ext uri="{FF2B5EF4-FFF2-40B4-BE49-F238E27FC236}">
                <a16:creationId xmlns:a16="http://schemas.microsoft.com/office/drawing/2014/main" id="{4201903B-810A-5BA0-0588-79EF50A05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2568" y="-678444"/>
            <a:ext cx="12477135" cy="935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43C07F-E0F5-506F-4744-A3761247199F}"/>
              </a:ext>
            </a:extLst>
          </p:cNvPr>
          <p:cNvSpPr txBox="1"/>
          <p:nvPr/>
        </p:nvSpPr>
        <p:spPr>
          <a:xfrm>
            <a:off x="631829" y="-191467"/>
            <a:ext cx="2778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chemeClr val="bg1"/>
                </a:solidFill>
              </a:rPr>
              <a:t>Gala dinner</a:t>
            </a:r>
            <a:endParaRPr kumimoji="1" lang="ja-JP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909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D8788-993A-CD4E-2A12-EADAD947A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CD42C-C18E-30F0-B720-C991F1FD9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23554" name="Picture 2" descr="No alternative text description for this image">
            <a:extLst>
              <a:ext uri="{FF2B5EF4-FFF2-40B4-BE49-F238E27FC236}">
                <a16:creationId xmlns:a16="http://schemas.microsoft.com/office/drawing/2014/main" id="{9071BD05-833B-B839-306B-2CB8776FC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3" y="602378"/>
            <a:ext cx="8267171" cy="729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No alternative text description for this image">
            <a:extLst>
              <a:ext uri="{FF2B5EF4-FFF2-40B4-BE49-F238E27FC236}">
                <a16:creationId xmlns:a16="http://schemas.microsoft.com/office/drawing/2014/main" id="{450811AD-97EC-EA71-CABB-B6059308A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034" y="365124"/>
            <a:ext cx="3588979" cy="6377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3443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6CC11-62A8-6370-B0F1-BF11CF5EF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B5DB2-A96B-69A4-4E2C-3CF6F5B7C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170" name="Picture 2" descr="No alternative text description for this image">
            <a:extLst>
              <a:ext uri="{FF2B5EF4-FFF2-40B4-BE49-F238E27FC236}">
                <a16:creationId xmlns:a16="http://schemas.microsoft.com/office/drawing/2014/main" id="{45FB60EA-2896-8653-F399-C8092710F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492" y="-226142"/>
            <a:ext cx="12280491" cy="9210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D21339-699F-D99E-871F-3E5CD75BA0CF}"/>
              </a:ext>
            </a:extLst>
          </p:cNvPr>
          <p:cNvSpPr txBox="1"/>
          <p:nvPr/>
        </p:nvSpPr>
        <p:spPr>
          <a:xfrm>
            <a:off x="4051532" y="6334780"/>
            <a:ext cx="7040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b="1" dirty="0">
                <a:solidFill>
                  <a:schemeClr val="bg1"/>
                </a:solidFill>
              </a:rPr>
              <a:t>Jury, president: Alice Barbara </a:t>
            </a:r>
            <a:r>
              <a:rPr lang="en-US" altLang="ja-JP" sz="2800" b="1" dirty="0" err="1">
                <a:solidFill>
                  <a:schemeClr val="bg1"/>
                </a:solidFill>
              </a:rPr>
              <a:t>Tumpach</a:t>
            </a:r>
            <a:endParaRPr kumimoji="1" lang="ja-JP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469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3EA04-F334-7D89-1F26-51B3C28A0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A753C-F86C-DB68-41BE-8E1D06B70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148" name="Picture 4" descr="No alternative text description for this image">
            <a:extLst>
              <a:ext uri="{FF2B5EF4-FFF2-40B4-BE49-F238E27FC236}">
                <a16:creationId xmlns:a16="http://schemas.microsoft.com/office/drawing/2014/main" id="{ADA1782F-78A3-8919-1C14-EA4FBDE88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721" y="-142568"/>
            <a:ext cx="5145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 descr="A person standing in front of a large projector screen&#10;&#10;AI-generated content may be incorrect.">
            <a:extLst>
              <a:ext uri="{FF2B5EF4-FFF2-40B4-BE49-F238E27FC236}">
                <a16:creationId xmlns:a16="http://schemas.microsoft.com/office/drawing/2014/main" id="{A9590443-68EC-6982-13D3-8E36DFE3C9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7156"/>
            <a:ext cx="65270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051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5174B-45B9-AB7A-8FA1-A17789E30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44BBD-4EEE-EF89-8252-657EC2C4C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8194" name="Picture 2" descr="No alternative text description for this image">
            <a:extLst>
              <a:ext uri="{FF2B5EF4-FFF2-40B4-BE49-F238E27FC236}">
                <a16:creationId xmlns:a16="http://schemas.microsoft.com/office/drawing/2014/main" id="{1883CE4E-7324-732F-DAC5-FD1980A73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32620"/>
            <a:ext cx="12359149" cy="926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50243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2500F-DB12-1429-0158-47D93B529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FC40E-1BC3-5FD4-2BB0-DF77DABDE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9218" name="Picture 2" descr="No alternative text description for this image">
            <a:extLst>
              <a:ext uri="{FF2B5EF4-FFF2-40B4-BE49-F238E27FC236}">
                <a16:creationId xmlns:a16="http://schemas.microsoft.com/office/drawing/2014/main" id="{FA5A14E3-4182-BF1B-D13E-465C1AE922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826" y="-68827"/>
            <a:ext cx="12624620" cy="946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0512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CACF2-F18D-4693-DBCF-98DA95C6A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C741E-54EC-BEF7-00E1-6FE047165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37890" name="Picture 2" descr="No alternative text description for this image">
            <a:extLst>
              <a:ext uri="{FF2B5EF4-FFF2-40B4-BE49-F238E27FC236}">
                <a16:creationId xmlns:a16="http://schemas.microsoft.com/office/drawing/2014/main" id="{0E119A91-7109-0732-FA2F-2F74070EC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81037"/>
            <a:ext cx="12192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56489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A8B9B-F7DE-7EE6-0EAC-AE9AFB00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8412D-A18B-15FF-0DE2-6B57FCD86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33794" name="Picture 2" descr="timeline">
            <a:extLst>
              <a:ext uri="{FF2B5EF4-FFF2-40B4-BE49-F238E27FC236}">
                <a16:creationId xmlns:a16="http://schemas.microsoft.com/office/drawing/2014/main" id="{E1CBF079-5F1C-746B-A0E6-4D165C708F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38" y="28575"/>
            <a:ext cx="11210925" cy="680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6693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5A0DF-506F-135F-9A55-CF4B6780F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477" y="329381"/>
            <a:ext cx="11779046" cy="6528619"/>
          </a:xfrm>
        </p:spPr>
        <p:txBody>
          <a:bodyPr>
            <a:noAutofit/>
          </a:bodyPr>
          <a:lstStyle/>
          <a:p>
            <a:r>
              <a:rPr lang="en-US" altLang="ja-JP" sz="1600" dirty="0"/>
              <a:t>BEST PAPER AWARD:</a:t>
            </a:r>
          </a:p>
          <a:p>
            <a:pPr marL="0" indent="0">
              <a:buNone/>
            </a:pPr>
            <a:r>
              <a:rPr lang="en-US" altLang="ja-JP" sz="1600" dirty="0"/>
              <a:t>"</a:t>
            </a:r>
            <a:r>
              <a:rPr lang="en-US" altLang="ja-JP" sz="1600" b="1" dirty="0"/>
              <a:t>A new symmetry group for Physics to revisit the Kaluza-Klein theory</a:t>
            </a:r>
            <a:r>
              <a:rPr lang="en-US" altLang="ja-JP" sz="1600" dirty="0"/>
              <a:t>“, </a:t>
            </a:r>
            <a:r>
              <a:rPr lang="en-US" altLang="ja-JP" sz="1600" dirty="0" err="1"/>
              <a:t>Géry</a:t>
            </a:r>
            <a:r>
              <a:rPr lang="en-US" altLang="ja-JP" sz="1600" dirty="0"/>
              <a:t> de </a:t>
            </a:r>
            <a:r>
              <a:rPr lang="en-US" altLang="ja-JP" sz="1600" dirty="0" err="1"/>
              <a:t>Saxcé</a:t>
            </a:r>
            <a:endParaRPr lang="en-US" altLang="ja-JP" sz="1600" dirty="0"/>
          </a:p>
          <a:p>
            <a:endParaRPr lang="en-US" altLang="ja-JP" sz="1600" dirty="0"/>
          </a:p>
          <a:p>
            <a:endParaRPr lang="en-US" altLang="ja-JP" sz="1600" dirty="0"/>
          </a:p>
          <a:p>
            <a:r>
              <a:rPr lang="en-US" altLang="ja-JP" sz="1600" dirty="0"/>
              <a:t>BEST STUDENT PAPER AWARD:</a:t>
            </a:r>
          </a:p>
          <a:p>
            <a:pPr marL="0" indent="0">
              <a:buNone/>
            </a:pPr>
            <a:r>
              <a:rPr lang="en-US" altLang="ja-JP" sz="1600" dirty="0"/>
              <a:t>"</a:t>
            </a:r>
            <a:r>
              <a:rPr lang="en-US" altLang="ja-JP" sz="1600" b="1" dirty="0"/>
              <a:t>Confidence Bands for Multiparameter Persistence Landscapes</a:t>
            </a:r>
            <a:r>
              <a:rPr lang="en-US" altLang="ja-JP" sz="1600" dirty="0"/>
              <a:t>“, Ines Garcia-Redondo, Anthea Monod, </a:t>
            </a:r>
            <a:r>
              <a:rPr lang="en-US" altLang="ja-JP" sz="1600" dirty="0" err="1"/>
              <a:t>Qiquan</a:t>
            </a:r>
            <a:r>
              <a:rPr lang="en-US" altLang="ja-JP" sz="1600" dirty="0"/>
              <a:t> Wang </a:t>
            </a:r>
          </a:p>
          <a:p>
            <a:endParaRPr lang="en-US" altLang="ja-JP" sz="1600" dirty="0"/>
          </a:p>
          <a:p>
            <a:endParaRPr lang="en-US" altLang="ja-JP" sz="1600" dirty="0"/>
          </a:p>
          <a:p>
            <a:r>
              <a:rPr lang="en-US" altLang="ja-JP" sz="1600" dirty="0"/>
              <a:t>FUNDAMENTAL TOOLS:</a:t>
            </a:r>
          </a:p>
          <a:p>
            <a:pPr marL="0" indent="0">
              <a:buNone/>
            </a:pPr>
            <a:r>
              <a:rPr lang="en-US" altLang="ja-JP" sz="1600" dirty="0"/>
              <a:t>"</a:t>
            </a:r>
            <a:r>
              <a:rPr lang="en-US" altLang="ja-JP" sz="1600" b="1" dirty="0"/>
              <a:t>Universal kernels via harmonic analysis on Riemannian symmetric spaces</a:t>
            </a:r>
            <a:r>
              <a:rPr lang="en-US" altLang="ja-JP" sz="1600" dirty="0"/>
              <a:t>“, Cyrus </a:t>
            </a:r>
            <a:r>
              <a:rPr lang="en-US" altLang="ja-JP" sz="1600" dirty="0" err="1"/>
              <a:t>Mostajeran</a:t>
            </a:r>
            <a:r>
              <a:rPr lang="en-US" altLang="ja-JP" sz="1600" dirty="0"/>
              <a:t>, Franziskus Steinert, Salem Said</a:t>
            </a:r>
          </a:p>
          <a:p>
            <a:endParaRPr lang="en-US" altLang="ja-JP" sz="1600" dirty="0"/>
          </a:p>
          <a:p>
            <a:endParaRPr lang="en-US" altLang="ja-JP" sz="1600" dirty="0"/>
          </a:p>
          <a:p>
            <a:r>
              <a:rPr lang="en-US" altLang="ja-JP" sz="1600" dirty="0"/>
              <a:t>MARVELOUS PRESENTATION:</a:t>
            </a:r>
          </a:p>
          <a:p>
            <a:pPr marL="0" indent="0">
              <a:buNone/>
            </a:pPr>
            <a:r>
              <a:rPr lang="en-US" altLang="ja-JP" sz="1600" dirty="0"/>
              <a:t>"</a:t>
            </a:r>
            <a:r>
              <a:rPr lang="en-US" altLang="ja-JP" sz="1600" b="1" dirty="0"/>
              <a:t>Geometry of Cells Sensible to Curvature and Their Receptive Profiles</a:t>
            </a:r>
            <a:r>
              <a:rPr lang="en-US" altLang="ja-JP" sz="1600" dirty="0"/>
              <a:t>“, Vasiliki </a:t>
            </a:r>
            <a:r>
              <a:rPr lang="en-US" altLang="ja-JP" sz="1600" dirty="0" err="1"/>
              <a:t>Liontou</a:t>
            </a:r>
            <a:endParaRPr lang="en-US" altLang="ja-JP" sz="1600" dirty="0"/>
          </a:p>
          <a:p>
            <a:endParaRPr lang="en-US" altLang="ja-JP" sz="1600" dirty="0"/>
          </a:p>
          <a:p>
            <a:r>
              <a:rPr lang="en-US" altLang="ja-JP" sz="1600" dirty="0"/>
              <a:t>QUESTIONING HISTORY:</a:t>
            </a:r>
          </a:p>
          <a:p>
            <a:pPr marL="0" indent="0">
              <a:buNone/>
            </a:pPr>
            <a:r>
              <a:rPr lang="en-US" altLang="ja-JP" sz="1600" dirty="0"/>
              <a:t>"</a:t>
            </a:r>
            <a:r>
              <a:rPr lang="en-US" altLang="ja-JP" sz="1600" b="1" dirty="0"/>
              <a:t>A Historical Perspective on the </a:t>
            </a:r>
            <a:r>
              <a:rPr lang="en-US" altLang="ja-JP" sz="1600" b="1" dirty="0" err="1"/>
              <a:t>Schützenberger</a:t>
            </a:r>
            <a:r>
              <a:rPr lang="en-US" altLang="ja-JP" sz="1600" b="1" dirty="0"/>
              <a:t>-van Trees Inequality: A Posterior Uncertainty Principle</a:t>
            </a:r>
            <a:r>
              <a:rPr lang="en-US" altLang="ja-JP" sz="1600" dirty="0"/>
              <a:t>“, Olivier </a:t>
            </a:r>
            <a:r>
              <a:rPr lang="en-US" altLang="ja-JP" sz="1600" dirty="0" err="1"/>
              <a:t>Rioul</a:t>
            </a:r>
            <a:endParaRPr lang="en-US" altLang="ja-JP" sz="1600" dirty="0"/>
          </a:p>
          <a:p>
            <a:endParaRPr lang="en-US" altLang="ja-JP" sz="1600" dirty="0"/>
          </a:p>
          <a:p>
            <a:endParaRPr lang="en-US" altLang="ja-JP" sz="1600" dirty="0"/>
          </a:p>
          <a:p>
            <a:r>
              <a:rPr lang="en-US" altLang="ja-JP" sz="1600" dirty="0"/>
              <a:t>QUESTIONING THE WORLD:</a:t>
            </a:r>
          </a:p>
          <a:p>
            <a:r>
              <a:rPr lang="en-US" altLang="ja-JP" sz="1600" dirty="0"/>
              <a:t>"Global Positioning on Earth"</a:t>
            </a:r>
          </a:p>
          <a:p>
            <a:r>
              <a:rPr lang="en-US" altLang="ja-JP" sz="1600" dirty="0"/>
              <a:t>Mireille Boutin, Rob </a:t>
            </a:r>
            <a:r>
              <a:rPr lang="en-US" altLang="ja-JP" sz="1600" dirty="0" err="1"/>
              <a:t>Eggermont</a:t>
            </a:r>
            <a:r>
              <a:rPr lang="en-US" altLang="ja-JP" sz="1600" dirty="0"/>
              <a:t>, Gregor Kemper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505200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30746-AE7E-332F-5E91-F2E7A7C7A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Content Placeholder 4" descr="A person standing in front of a large projector screen&#10;&#10;AI-generated content may be incorrect.">
            <a:extLst>
              <a:ext uri="{FF2B5EF4-FFF2-40B4-BE49-F238E27FC236}">
                <a16:creationId xmlns:a16="http://schemas.microsoft.com/office/drawing/2014/main" id="{022AB9CF-CA81-2102-DC6A-5216E910A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89"/>
            <a:ext cx="8945218" cy="5963479"/>
          </a:xfrm>
        </p:spPr>
      </p:pic>
      <p:pic>
        <p:nvPicPr>
          <p:cNvPr id="7" name="Picture 6" descr="Two men standing next to a sign&#10;&#10;AI-generated content may be incorrect.">
            <a:extLst>
              <a:ext uri="{FF2B5EF4-FFF2-40B4-BE49-F238E27FC236}">
                <a16:creationId xmlns:a16="http://schemas.microsoft.com/office/drawing/2014/main" id="{A29ACC01-83E2-E0C9-08F3-EF62E3CED5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7525" y="2732743"/>
            <a:ext cx="2960533" cy="39458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0DEFA8-02AE-17AC-FADF-535D25BCA2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7185" y="103967"/>
            <a:ext cx="5910873" cy="3173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686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CDB8E-FC6B-62FA-B173-D7675E310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D8073-1F8C-21CC-ECE2-67FF21EBD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Picture 4" descr="No alternative text description for this image">
            <a:extLst>
              <a:ext uri="{FF2B5EF4-FFF2-40B4-BE49-F238E27FC236}">
                <a16:creationId xmlns:a16="http://schemas.microsoft.com/office/drawing/2014/main" id="{700F01C9-A9A3-D6CF-938B-0678A9613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604955" cy="9453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87208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046C2-995E-9842-D636-2D60EABC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F8362-FB65-71FA-F854-845E70C4B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11266" name="Picture 2" descr="No alternative text description for this image">
            <a:extLst>
              <a:ext uri="{FF2B5EF4-FFF2-40B4-BE49-F238E27FC236}">
                <a16:creationId xmlns:a16="http://schemas.microsoft.com/office/drawing/2014/main" id="{2158A66B-99F0-BB73-5563-33FCFD7A5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738312"/>
            <a:ext cx="12192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60E7E7-9C7E-3708-B6B3-4A0921B20BE3}"/>
              </a:ext>
            </a:extLst>
          </p:cNvPr>
          <p:cNvSpPr txBox="1"/>
          <p:nvPr/>
        </p:nvSpPr>
        <p:spPr>
          <a:xfrm>
            <a:off x="4640398" y="6019512"/>
            <a:ext cx="3264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</a:rPr>
              <a:t>Prize ceremony</a:t>
            </a:r>
            <a:endParaRPr kumimoji="1" lang="ja-JP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096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5A324-4A62-20CF-3EDB-CA05F917F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2A8FD-04C5-C949-D52C-C7DC14A4F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8434" name="Picture 2" descr="No alternative text description for this image">
            <a:extLst>
              <a:ext uri="{FF2B5EF4-FFF2-40B4-BE49-F238E27FC236}">
                <a16:creationId xmlns:a16="http://schemas.microsoft.com/office/drawing/2014/main" id="{8A89A4BB-CF06-EF04-1036-EFBA6811A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150" y="0"/>
            <a:ext cx="92837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28818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032AD-5E4E-30BC-4E54-11130EB75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1C7FD-5F6A-63D4-4781-CC07A70F5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42" name="Picture 2" descr="No alternative text description for this image">
            <a:extLst>
              <a:ext uri="{FF2B5EF4-FFF2-40B4-BE49-F238E27FC236}">
                <a16:creationId xmlns:a16="http://schemas.microsoft.com/office/drawing/2014/main" id="{3B815555-B28E-2894-F318-71268D660D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81037"/>
            <a:ext cx="12270658" cy="920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05BA8B-937C-63A2-8573-CE4500DF7F98}"/>
              </a:ext>
            </a:extLst>
          </p:cNvPr>
          <p:cNvSpPr txBox="1"/>
          <p:nvPr/>
        </p:nvSpPr>
        <p:spPr>
          <a:xfrm>
            <a:off x="4173259" y="6311900"/>
            <a:ext cx="34323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</a:rPr>
              <a:t>Prize committee</a:t>
            </a:r>
            <a:endParaRPr kumimoji="1" lang="ja-JP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34634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7BB2D-2332-A3B0-CFB4-3E0C01F38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E999F-DAE2-FF86-01C1-8C1247CB4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35844" name="Picture 4" descr="No alternative text description for this image">
            <a:extLst>
              <a:ext uri="{FF2B5EF4-FFF2-40B4-BE49-F238E27FC236}">
                <a16:creationId xmlns:a16="http://schemas.microsoft.com/office/drawing/2014/main" id="{569623A0-FBC1-78B3-2FA3-A388B4E06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0173" y="-1355193"/>
            <a:ext cx="13362930" cy="10022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4F6748-2316-6141-F58F-E2F9DFE0077A}"/>
              </a:ext>
            </a:extLst>
          </p:cNvPr>
          <p:cNvSpPr txBox="1"/>
          <p:nvPr/>
        </p:nvSpPr>
        <p:spPr>
          <a:xfrm>
            <a:off x="183964" y="5699909"/>
            <a:ext cx="118240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dirty="0">
                <a:solidFill>
                  <a:schemeClr val="bg1"/>
                </a:solidFill>
              </a:rPr>
              <a:t>Closing session</a:t>
            </a:r>
          </a:p>
          <a:p>
            <a:r>
              <a:rPr lang="en-US" altLang="ja-JP" sz="2800" b="1" dirty="0">
                <a:solidFill>
                  <a:schemeClr val="bg1"/>
                </a:solidFill>
              </a:rPr>
              <a:t>Slides:  https://franknielsen.github.io/GSI/SEE-GSI'25-Closing.pdf</a:t>
            </a:r>
            <a:endParaRPr kumimoji="1" lang="ja-JP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4468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CA593-39C7-1A0A-A907-8317D4E74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5564"/>
            <a:ext cx="10515600" cy="1325563"/>
          </a:xfrm>
        </p:spPr>
        <p:txBody>
          <a:bodyPr/>
          <a:lstStyle/>
          <a:p>
            <a:endParaRPr kumimoji="1" lang="ja-JP" altLang="en-US"/>
          </a:p>
        </p:txBody>
      </p:sp>
      <p:pic>
        <p:nvPicPr>
          <p:cNvPr id="5" name="Content Placeholder 4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471140E9-E893-E3ED-858C-6B15B9A2F1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303" y="4306529"/>
            <a:ext cx="2794227" cy="2096144"/>
          </a:xfrm>
        </p:spPr>
      </p:pic>
      <p:pic>
        <p:nvPicPr>
          <p:cNvPr id="3" name="Content Placeholder 4" descr="A couple of men standing next to a blue screen&#10;&#10;AI-generated content may be incorrect.">
            <a:extLst>
              <a:ext uri="{FF2B5EF4-FFF2-40B4-BE49-F238E27FC236}">
                <a16:creationId xmlns:a16="http://schemas.microsoft.com/office/drawing/2014/main" id="{EE5CA5F5-F917-0A22-B895-AB3FFE602B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323" y="4309268"/>
            <a:ext cx="3116019" cy="2077346"/>
          </a:xfrm>
          <a:prstGeom prst="rect">
            <a:avLst/>
          </a:prstGeom>
        </p:spPr>
      </p:pic>
      <p:pic>
        <p:nvPicPr>
          <p:cNvPr id="25604" name="Picture 4" descr="No alternative text description for this image">
            <a:extLst>
              <a:ext uri="{FF2B5EF4-FFF2-40B4-BE49-F238E27FC236}">
                <a16:creationId xmlns:a16="http://schemas.microsoft.com/office/drawing/2014/main" id="{EB838367-5626-C1E3-351D-9EBA5BEF9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364" y="4395979"/>
            <a:ext cx="2675591" cy="2006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No alternative text description for this image">
            <a:extLst>
              <a:ext uri="{FF2B5EF4-FFF2-40B4-BE49-F238E27FC236}">
                <a16:creationId xmlns:a16="http://schemas.microsoft.com/office/drawing/2014/main" id="{83357C84-7559-493A-7D48-FDD435605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779" y="1200709"/>
            <a:ext cx="3442760" cy="258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06" name="Picture 2" descr="No alternative text description for this image">
            <a:extLst>
              <a:ext uri="{FF2B5EF4-FFF2-40B4-BE49-F238E27FC236}">
                <a16:creationId xmlns:a16="http://schemas.microsoft.com/office/drawing/2014/main" id="{079C9910-79AC-4CB8-8FF8-A8BADB078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1952" y="1200709"/>
            <a:ext cx="3442760" cy="258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No alternative text description for this image">
            <a:extLst>
              <a:ext uri="{FF2B5EF4-FFF2-40B4-BE49-F238E27FC236}">
                <a16:creationId xmlns:a16="http://schemas.microsoft.com/office/drawing/2014/main" id="{8DC7DAC5-FF12-DB89-8324-8105EF1B1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2125" y="1200709"/>
            <a:ext cx="3464171" cy="2598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3891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EB54F-17EF-C32C-656D-5B7F10DEA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3732894"/>
            <a:ext cx="5059245" cy="761271"/>
          </a:xfrm>
        </p:spPr>
        <p:txBody>
          <a:bodyPr>
            <a:normAutofit/>
          </a:bodyPr>
          <a:lstStyle/>
          <a:p>
            <a:r>
              <a:rPr kumimoji="1" lang="en-US" altLang="ja-JP" sz="3200"/>
              <a:t>See you in 2027!</a:t>
            </a:r>
            <a:endParaRPr kumimoji="1" lang="ja-JP" altLang="en-US" sz="3200"/>
          </a:p>
        </p:txBody>
      </p:sp>
      <p:sp>
        <p:nvSpPr>
          <p:cNvPr id="52233" name="Freeform: Shape 52232">
            <a:extLst>
              <a:ext uri="{FF2B5EF4-FFF2-40B4-BE49-F238E27FC236}">
                <a16:creationId xmlns:a16="http://schemas.microsoft.com/office/drawing/2014/main" id="{AEECF78C-1048-456C-88A0-441412321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" y="292608"/>
            <a:ext cx="1762956" cy="3182112"/>
          </a:xfrm>
          <a:custGeom>
            <a:avLst/>
            <a:gdLst>
              <a:gd name="connsiteX0" fmla="*/ 171900 w 1762956"/>
              <a:gd name="connsiteY0" fmla="*/ 0 h 3182112"/>
              <a:gd name="connsiteX1" fmla="*/ 1762956 w 1762956"/>
              <a:gd name="connsiteY1" fmla="*/ 1591056 h 3182112"/>
              <a:gd name="connsiteX2" fmla="*/ 171900 w 1762956"/>
              <a:gd name="connsiteY2" fmla="*/ 3182112 h 3182112"/>
              <a:gd name="connsiteX3" fmla="*/ 9224 w 1762956"/>
              <a:gd name="connsiteY3" fmla="*/ 3173898 h 3182112"/>
              <a:gd name="connsiteX4" fmla="*/ 0 w 1762956"/>
              <a:gd name="connsiteY4" fmla="*/ 3172490 h 3182112"/>
              <a:gd name="connsiteX5" fmla="*/ 0 w 1762956"/>
              <a:gd name="connsiteY5" fmla="*/ 9622 h 3182112"/>
              <a:gd name="connsiteX6" fmla="*/ 9224 w 1762956"/>
              <a:gd name="connsiteY6" fmla="*/ 8215 h 3182112"/>
              <a:gd name="connsiteX7" fmla="*/ 171900 w 1762956"/>
              <a:gd name="connsiteY7" fmla="*/ 0 h 31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2956" h="3182112">
                <a:moveTo>
                  <a:pt x="171900" y="0"/>
                </a:moveTo>
                <a:cubicBezTo>
                  <a:pt x="1050616" y="0"/>
                  <a:pt x="1762956" y="712340"/>
                  <a:pt x="1762956" y="1591056"/>
                </a:cubicBezTo>
                <a:cubicBezTo>
                  <a:pt x="1762956" y="2469772"/>
                  <a:pt x="1050616" y="3182112"/>
                  <a:pt x="171900" y="3182112"/>
                </a:cubicBezTo>
                <a:cubicBezTo>
                  <a:pt x="116980" y="3182112"/>
                  <a:pt x="62710" y="3179330"/>
                  <a:pt x="9224" y="3173898"/>
                </a:cubicBezTo>
                <a:lnTo>
                  <a:pt x="0" y="3172490"/>
                </a:lnTo>
                <a:lnTo>
                  <a:pt x="0" y="9622"/>
                </a:lnTo>
                <a:lnTo>
                  <a:pt x="9224" y="8215"/>
                </a:lnTo>
                <a:cubicBezTo>
                  <a:pt x="62710" y="2783"/>
                  <a:pt x="116980" y="0"/>
                  <a:pt x="1719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book cover with a group of people&#10;&#10;AI-generated content may be incorrect.">
            <a:extLst>
              <a:ext uri="{FF2B5EF4-FFF2-40B4-BE49-F238E27FC236}">
                <a16:creationId xmlns:a16="http://schemas.microsoft.com/office/drawing/2014/main" id="{260175E1-4196-AC2F-5340-1DA67CAEDC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14" r="6949" b="-4"/>
          <a:stretch>
            <a:fillRect/>
          </a:stretch>
        </p:blipFill>
        <p:spPr>
          <a:xfrm>
            <a:off x="-6" y="457200"/>
            <a:ext cx="1598364" cy="2852928"/>
          </a:xfrm>
          <a:custGeom>
            <a:avLst/>
            <a:gdLst/>
            <a:ahLst/>
            <a:cxnLst/>
            <a:rect l="l" t="t" r="r" b="b"/>
            <a:pathLst>
              <a:path w="1598364" h="2852928">
                <a:moveTo>
                  <a:pt x="171900" y="0"/>
                </a:moveTo>
                <a:cubicBezTo>
                  <a:pt x="959714" y="0"/>
                  <a:pt x="1598364" y="638650"/>
                  <a:pt x="1598364" y="1426464"/>
                </a:cubicBezTo>
                <a:cubicBezTo>
                  <a:pt x="1598364" y="2214278"/>
                  <a:pt x="959714" y="2852928"/>
                  <a:pt x="171900" y="2852928"/>
                </a:cubicBezTo>
                <a:cubicBezTo>
                  <a:pt x="122662" y="2852928"/>
                  <a:pt x="74006" y="2850433"/>
                  <a:pt x="26052" y="2845563"/>
                </a:cubicBezTo>
                <a:lnTo>
                  <a:pt x="0" y="2841587"/>
                </a:lnTo>
                <a:lnTo>
                  <a:pt x="0" y="11341"/>
                </a:lnTo>
                <a:lnTo>
                  <a:pt x="26052" y="7365"/>
                </a:lnTo>
                <a:cubicBezTo>
                  <a:pt x="74006" y="2495"/>
                  <a:pt x="122662" y="0"/>
                  <a:pt x="171900" y="0"/>
                </a:cubicBezTo>
                <a:close/>
              </a:path>
            </a:pathLst>
          </a:custGeom>
        </p:spPr>
      </p:pic>
      <p:sp>
        <p:nvSpPr>
          <p:cNvPr id="52235" name="Oval 52234">
            <a:extLst>
              <a:ext uri="{FF2B5EF4-FFF2-40B4-BE49-F238E27FC236}">
                <a16:creationId xmlns:a16="http://schemas.microsoft.com/office/drawing/2014/main" id="{F4C8155D-EBB3-4B50-B945-2D47A2C5C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78307" y="292608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218" name="Picture 2" descr="SEE - Société de l'électricité et de l'électronique | LinkedIn">
            <a:extLst>
              <a:ext uri="{FF2B5EF4-FFF2-40B4-BE49-F238E27FC236}">
                <a16:creationId xmlns:a16="http://schemas.microsoft.com/office/drawing/2014/main" id="{4D573E77-A852-71F9-8281-BCAB3DFDE9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>
            <a:fillRect/>
          </a:stretch>
        </p:blipFill>
        <p:spPr bwMode="auto">
          <a:xfrm>
            <a:off x="2142899" y="457200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237" name="Oval 52236">
            <a:extLst>
              <a:ext uri="{FF2B5EF4-FFF2-40B4-BE49-F238E27FC236}">
                <a16:creationId xmlns:a16="http://schemas.microsoft.com/office/drawing/2014/main" id="{EE99A833-6C48-4919-98F7-4D15C7369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75776" y="292608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0180" name="Picture 4" descr="GSI'25: GSI 2025">
            <a:extLst>
              <a:ext uri="{FF2B5EF4-FFF2-40B4-BE49-F238E27FC236}">
                <a16:creationId xmlns:a16="http://schemas.microsoft.com/office/drawing/2014/main" id="{C6FF4BA3-42A8-E5C0-76EA-AC7EB5257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82" r="-2" b="1965"/>
          <a:stretch>
            <a:fillRect/>
          </a:stretch>
        </p:blipFill>
        <p:spPr bwMode="auto">
          <a:xfrm>
            <a:off x="5540368" y="457200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239" name="Oval 52238">
            <a:extLst>
              <a:ext uri="{FF2B5EF4-FFF2-40B4-BE49-F238E27FC236}">
                <a16:creationId xmlns:a16="http://schemas.microsoft.com/office/drawing/2014/main" id="{CF523106-7311-45AB-A97A-9BE6E22AC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3245" y="302170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228" name="Picture 4" descr="VENUE - GSI'25">
            <a:extLst>
              <a:ext uri="{FF2B5EF4-FFF2-40B4-BE49-F238E27FC236}">
                <a16:creationId xmlns:a16="http://schemas.microsoft.com/office/drawing/2014/main" id="{8A1E30B2-5F4A-909A-7391-0F09EE967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6" r="5487" b="5"/>
          <a:stretch>
            <a:fillRect/>
          </a:stretch>
        </p:blipFill>
        <p:spPr bwMode="auto">
          <a:xfrm>
            <a:off x="8937837" y="466762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A34D4-0DD4-10A7-3E6F-B9FAE89AC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4632225"/>
            <a:ext cx="5059245" cy="1492796"/>
          </a:xfrm>
        </p:spPr>
        <p:txBody>
          <a:bodyPr anchor="t">
            <a:normAutofit fontScale="92500"/>
          </a:bodyPr>
          <a:lstStyle/>
          <a:p>
            <a:pPr marL="0" indent="0">
              <a:buNone/>
            </a:pPr>
            <a:r>
              <a:rPr kumimoji="1" lang="en-US" altLang="ja-JP" sz="1800" dirty="0"/>
              <a:t>Photo report prepared by Frank Nielsen</a:t>
            </a:r>
          </a:p>
          <a:p>
            <a:pPr marL="0" indent="0">
              <a:buNone/>
            </a:pPr>
            <a:r>
              <a:rPr lang="en-US" altLang="ja-JP" sz="1800" dirty="0"/>
              <a:t>w</a:t>
            </a:r>
            <a:r>
              <a:rPr kumimoji="1" lang="en-US" altLang="ja-JP" sz="1800" dirty="0"/>
              <a:t>ith photos from various sources!</a:t>
            </a:r>
          </a:p>
          <a:p>
            <a:pPr marL="0" indent="0">
              <a:buNone/>
            </a:pPr>
            <a:endParaRPr lang="en-US" altLang="ja-JP" sz="1800" dirty="0"/>
          </a:p>
          <a:p>
            <a:pPr marL="0" indent="0">
              <a:buNone/>
            </a:pPr>
            <a:r>
              <a:rPr lang="en-US" altLang="ja-JP" sz="2400" b="1" dirty="0"/>
              <a:t>https://franknielsen.github.io/GSI/</a:t>
            </a:r>
            <a:endParaRPr kumimoji="1" lang="ja-JP" altLang="en-US" sz="2400" b="1" dirty="0"/>
          </a:p>
        </p:txBody>
      </p:sp>
      <p:sp>
        <p:nvSpPr>
          <p:cNvPr id="52241" name="Oval 52240">
            <a:extLst>
              <a:ext uri="{FF2B5EF4-FFF2-40B4-BE49-F238E27FC236}">
                <a16:creationId xmlns:a16="http://schemas.microsoft.com/office/drawing/2014/main" id="{7C1CFE70-2BD5-4661-8AF9-D097E65E7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9027" y="3385058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0178" name="Picture 2" descr="VENUE - GSI'25">
            <a:extLst>
              <a:ext uri="{FF2B5EF4-FFF2-40B4-BE49-F238E27FC236}">
                <a16:creationId xmlns:a16="http://schemas.microsoft.com/office/drawing/2014/main" id="{0A9AA5D4-0235-3CDE-DDD4-70C37F4A0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49" r="3" b="3"/>
          <a:stretch>
            <a:fillRect/>
          </a:stretch>
        </p:blipFill>
        <p:spPr bwMode="auto">
          <a:xfrm>
            <a:off x="7223619" y="3549650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243" name="Freeform: Shape 52242">
            <a:extLst>
              <a:ext uri="{FF2B5EF4-FFF2-40B4-BE49-F238E27FC236}">
                <a16:creationId xmlns:a16="http://schemas.microsoft.com/office/drawing/2014/main" id="{5A6B4445-DDB3-4971-8FBA-4DCAF08C0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429044" y="3319690"/>
            <a:ext cx="1762956" cy="3182112"/>
          </a:xfrm>
          <a:custGeom>
            <a:avLst/>
            <a:gdLst>
              <a:gd name="connsiteX0" fmla="*/ 171900 w 1762956"/>
              <a:gd name="connsiteY0" fmla="*/ 0 h 3182112"/>
              <a:gd name="connsiteX1" fmla="*/ 1762956 w 1762956"/>
              <a:gd name="connsiteY1" fmla="*/ 1591056 h 3182112"/>
              <a:gd name="connsiteX2" fmla="*/ 171900 w 1762956"/>
              <a:gd name="connsiteY2" fmla="*/ 3182112 h 3182112"/>
              <a:gd name="connsiteX3" fmla="*/ 9224 w 1762956"/>
              <a:gd name="connsiteY3" fmla="*/ 3173898 h 3182112"/>
              <a:gd name="connsiteX4" fmla="*/ 0 w 1762956"/>
              <a:gd name="connsiteY4" fmla="*/ 3172490 h 3182112"/>
              <a:gd name="connsiteX5" fmla="*/ 0 w 1762956"/>
              <a:gd name="connsiteY5" fmla="*/ 9622 h 3182112"/>
              <a:gd name="connsiteX6" fmla="*/ 9224 w 1762956"/>
              <a:gd name="connsiteY6" fmla="*/ 8215 h 3182112"/>
              <a:gd name="connsiteX7" fmla="*/ 171900 w 1762956"/>
              <a:gd name="connsiteY7" fmla="*/ 0 h 31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2956" h="3182112">
                <a:moveTo>
                  <a:pt x="171900" y="0"/>
                </a:moveTo>
                <a:cubicBezTo>
                  <a:pt x="1050616" y="0"/>
                  <a:pt x="1762956" y="712340"/>
                  <a:pt x="1762956" y="1591056"/>
                </a:cubicBezTo>
                <a:cubicBezTo>
                  <a:pt x="1762956" y="2469772"/>
                  <a:pt x="1050616" y="3182112"/>
                  <a:pt x="171900" y="3182112"/>
                </a:cubicBezTo>
                <a:cubicBezTo>
                  <a:pt x="116980" y="3182112"/>
                  <a:pt x="62710" y="3179330"/>
                  <a:pt x="9224" y="3173898"/>
                </a:cubicBezTo>
                <a:lnTo>
                  <a:pt x="0" y="3172490"/>
                </a:lnTo>
                <a:lnTo>
                  <a:pt x="0" y="9622"/>
                </a:lnTo>
                <a:lnTo>
                  <a:pt x="9224" y="8215"/>
                </a:lnTo>
                <a:cubicBezTo>
                  <a:pt x="62710" y="2783"/>
                  <a:pt x="116980" y="0"/>
                  <a:pt x="1719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0182" name="Picture 6" descr="GSI'25 - 7th International Conference on Geometric Science of Information  29th to 31st October, Saint-Malo, Palais du Grand Large, France Geometric  Structures of Statistical &amp; Quantum Physics… | Frédéric Barbaresco">
            <a:extLst>
              <a:ext uri="{FF2B5EF4-FFF2-40B4-BE49-F238E27FC236}">
                <a16:creationId xmlns:a16="http://schemas.microsoft.com/office/drawing/2014/main" id="{332E4F00-A343-B957-9030-A1BCA51680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2" r="12038" b="-4"/>
          <a:stretch>
            <a:fillRect/>
          </a:stretch>
        </p:blipFill>
        <p:spPr bwMode="auto">
          <a:xfrm>
            <a:off x="10593636" y="3484282"/>
            <a:ext cx="1598364" cy="2852928"/>
          </a:xfrm>
          <a:custGeom>
            <a:avLst/>
            <a:gdLst/>
            <a:ahLst/>
            <a:cxnLst/>
            <a:rect l="l" t="t" r="r" b="b"/>
            <a:pathLst>
              <a:path w="1598364" h="2852928">
                <a:moveTo>
                  <a:pt x="1426464" y="0"/>
                </a:moveTo>
                <a:cubicBezTo>
                  <a:pt x="1475702" y="0"/>
                  <a:pt x="1524358" y="2495"/>
                  <a:pt x="1572312" y="7365"/>
                </a:cubicBezTo>
                <a:lnTo>
                  <a:pt x="1598364" y="11341"/>
                </a:lnTo>
                <a:lnTo>
                  <a:pt x="1598364" y="2841587"/>
                </a:lnTo>
                <a:lnTo>
                  <a:pt x="1572312" y="2845563"/>
                </a:lnTo>
                <a:cubicBezTo>
                  <a:pt x="1524358" y="2850433"/>
                  <a:pt x="1475702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7300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B2F7D-732C-0BF4-EC64-DDB5D51CE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DB02E-F6DA-F49A-4F31-AA5E6550B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347D1-E545-0CF9-6387-AD38B1FF6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7410" name="Picture 2" descr="No alternative text description for this image">
            <a:extLst>
              <a:ext uri="{FF2B5EF4-FFF2-40B4-BE49-F238E27FC236}">
                <a16:creationId xmlns:a16="http://schemas.microsoft.com/office/drawing/2014/main" id="{BBA4B88A-0AEF-0A29-6A4F-E3B68456C7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49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72FAAA-6E6E-A211-649E-91B89747A20F}"/>
              </a:ext>
            </a:extLst>
          </p:cNvPr>
          <p:cNvSpPr txBox="1"/>
          <p:nvPr/>
        </p:nvSpPr>
        <p:spPr>
          <a:xfrm>
            <a:off x="3047999" y="6286850"/>
            <a:ext cx="75708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altLang="ja-JP" b="0" i="0" dirty="0">
                <a:solidFill>
                  <a:srgbClr val="000000"/>
                </a:solidFill>
                <a:effectLst/>
                <a:latin typeface="Noto Sans JP" panose="020B0200000000000000" pitchFamily="50" charset="-128"/>
                <a:ea typeface="Noto Sans JP" panose="020B0200000000000000" pitchFamily="50" charset="-128"/>
              </a:rPr>
              <a:t>Springer Nature LNCS, links:  </a:t>
            </a:r>
            <a:r>
              <a:rPr lang="nl-NL" altLang="ja-JP" b="0" i="0" dirty="0">
                <a:effectLst/>
                <a:latin typeface="Noto Sans JP" panose="020B0200000000000000" pitchFamily="50" charset="-128"/>
                <a:ea typeface="Noto Sans JP" panose="020B0200000000000000" pitchFamily="50" charset="-128"/>
                <a:hlinkClick r:id="rId3"/>
              </a:rPr>
              <a:t>vol 16033</a:t>
            </a:r>
            <a:r>
              <a:rPr lang="nl-NL" altLang="ja-JP" b="0" i="0" dirty="0">
                <a:solidFill>
                  <a:srgbClr val="000000"/>
                </a:solidFill>
                <a:effectLst/>
                <a:latin typeface="Noto Sans JP" panose="020B0200000000000000" pitchFamily="50" charset="-128"/>
                <a:ea typeface="Noto Sans JP" panose="020B0200000000000000" pitchFamily="50" charset="-128"/>
              </a:rPr>
              <a:t>, </a:t>
            </a:r>
            <a:r>
              <a:rPr lang="nl-NL" altLang="ja-JP" b="0" i="0" dirty="0">
                <a:effectLst/>
                <a:latin typeface="Noto Sans JP" panose="020B0200000000000000" pitchFamily="50" charset="-128"/>
                <a:ea typeface="Noto Sans JP" panose="020B0200000000000000" pitchFamily="50" charset="-128"/>
                <a:hlinkClick r:id="rId4"/>
              </a:rPr>
              <a:t>vol 16034</a:t>
            </a:r>
            <a:r>
              <a:rPr lang="nl-NL" altLang="ja-JP" b="0" i="0" dirty="0">
                <a:solidFill>
                  <a:srgbClr val="000000"/>
                </a:solidFill>
                <a:effectLst/>
                <a:latin typeface="Noto Sans JP" panose="020B0200000000000000" pitchFamily="50" charset="-128"/>
                <a:ea typeface="Noto Sans JP" panose="020B0200000000000000" pitchFamily="50" charset="-128"/>
              </a:rPr>
              <a:t>, </a:t>
            </a:r>
            <a:r>
              <a:rPr lang="nl-NL" altLang="ja-JP" b="0" i="0" dirty="0">
                <a:effectLst/>
                <a:latin typeface="Noto Sans JP" panose="020B0200000000000000" pitchFamily="50" charset="-128"/>
                <a:ea typeface="Noto Sans JP" panose="020B0200000000000000" pitchFamily="50" charset="-128"/>
                <a:hlinkClick r:id="rId5"/>
              </a:rPr>
              <a:t>vol 16035</a:t>
            </a:r>
            <a:r>
              <a:rPr lang="nl-NL" altLang="ja-JP" b="0" i="0" dirty="0">
                <a:solidFill>
                  <a:srgbClr val="000000"/>
                </a:solidFill>
                <a:effectLst/>
                <a:latin typeface="Noto Sans JP" panose="020B0200000000000000" pitchFamily="50" charset="-128"/>
                <a:ea typeface="Noto Sans JP" panose="020B0200000000000000" pitchFamily="50" charset="-128"/>
              </a:rPr>
              <a:t>.</a:t>
            </a:r>
            <a:endParaRPr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4744E-3F23-249D-1DA7-B1F1FCDE5092}"/>
              </a:ext>
            </a:extLst>
          </p:cNvPr>
          <p:cNvSpPr txBox="1"/>
          <p:nvPr/>
        </p:nvSpPr>
        <p:spPr>
          <a:xfrm>
            <a:off x="88490" y="41959"/>
            <a:ext cx="61795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ja-JP" sz="36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Proceedings</a:t>
            </a:r>
          </a:p>
        </p:txBody>
      </p:sp>
    </p:spTree>
    <p:extLst>
      <p:ext uri="{BB962C8B-B14F-4D97-AF65-F5344CB8AC3E}">
        <p14:creationId xmlns:p14="http://schemas.microsoft.com/office/powerpoint/2010/main" val="3998564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23566-07D5-1552-9D36-E2946269A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B39C5-6593-88A0-6988-70085A99E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28674" name="Picture 2" descr="No alternative text description for this image">
            <a:extLst>
              <a:ext uri="{FF2B5EF4-FFF2-40B4-BE49-F238E27FC236}">
                <a16:creationId xmlns:a16="http://schemas.microsoft.com/office/drawing/2014/main" id="{93F63F7D-AD7C-DCDE-282A-7546B1EC6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63" y="0"/>
            <a:ext cx="5145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106" name="Picture 2" descr="logo">
            <a:extLst>
              <a:ext uri="{FF2B5EF4-FFF2-40B4-BE49-F238E27FC236}">
                <a16:creationId xmlns:a16="http://schemas.microsoft.com/office/drawing/2014/main" id="{E0512887-6906-1A80-3D2D-4B94CE3A9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5425"/>
            <a:ext cx="5495925" cy="6267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629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231" name="Rectangle 52230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080DDE0-4873-A732-D381-D20112D020DE}"/>
              </a:ext>
            </a:extLst>
          </p:cNvPr>
          <p:cNvSpPr txBox="1">
            <a:spLocks/>
          </p:cNvSpPr>
          <p:nvPr/>
        </p:nvSpPr>
        <p:spPr>
          <a:xfrm>
            <a:off x="1005008" y="-420078"/>
            <a:ext cx="10178934" cy="13287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altLang="ja-JP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Opening session</a:t>
            </a:r>
          </a:p>
        </p:txBody>
      </p:sp>
      <p:pic>
        <p:nvPicPr>
          <p:cNvPr id="52226" name="Picture 2" descr="Image">
            <a:extLst>
              <a:ext uri="{FF2B5EF4-FFF2-40B4-BE49-F238E27FC236}">
                <a16:creationId xmlns:a16="http://schemas.microsoft.com/office/drawing/2014/main" id="{3834D7A2-47B8-0788-2C34-C10CECA246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616"/>
          <a:stretch>
            <a:fillRect/>
          </a:stretch>
        </p:blipFill>
        <p:spPr bwMode="auto">
          <a:xfrm>
            <a:off x="267568" y="2576051"/>
            <a:ext cx="4451081" cy="2983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No alternative text description for this image">
            <a:extLst>
              <a:ext uri="{FF2B5EF4-FFF2-40B4-BE49-F238E27FC236}">
                <a16:creationId xmlns:a16="http://schemas.microsoft.com/office/drawing/2014/main" id="{B3167BA2-4174-7994-C77B-180A807A7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18" r="-2" b="-2"/>
          <a:stretch>
            <a:fillRect/>
          </a:stretch>
        </p:blipFill>
        <p:spPr bwMode="auto">
          <a:xfrm>
            <a:off x="7678783" y="2576051"/>
            <a:ext cx="4451082" cy="2983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66E771-8B7D-5AC1-9B2C-B305E020C75F}"/>
              </a:ext>
            </a:extLst>
          </p:cNvPr>
          <p:cNvSpPr txBox="1"/>
          <p:nvPr/>
        </p:nvSpPr>
        <p:spPr>
          <a:xfrm>
            <a:off x="3100402" y="854010"/>
            <a:ext cx="68039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hlinkClick r:id="rId4"/>
              </a:rPr>
              <a:t>https://franknielsen.github.io/GSI/SEE-GSI'25-Opening.pdf</a:t>
            </a:r>
            <a:endParaRPr lang="ja-JP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48E7D7-6E30-E2FA-9706-D052A89CFD04}"/>
              </a:ext>
            </a:extLst>
          </p:cNvPr>
          <p:cNvSpPr txBox="1"/>
          <p:nvPr/>
        </p:nvSpPr>
        <p:spPr>
          <a:xfrm>
            <a:off x="2150499" y="854010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Slides:</a:t>
            </a:r>
            <a:endParaRPr kumimoji="1" lang="ja-JP" altLang="en-US" dirty="0"/>
          </a:p>
        </p:txBody>
      </p:sp>
      <p:pic>
        <p:nvPicPr>
          <p:cNvPr id="4098" name="Picture 2" descr="No alternative text description for this image">
            <a:extLst>
              <a:ext uri="{FF2B5EF4-FFF2-40B4-BE49-F238E27FC236}">
                <a16:creationId xmlns:a16="http://schemas.microsoft.com/office/drawing/2014/main" id="{2ED54EE9-6962-4010-CBA9-45C2E34C3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306" y="1819081"/>
            <a:ext cx="2358820" cy="4193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07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134F2-7E4B-CB3A-3FDC-160679DA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21627-B796-24FA-6939-F875EC1F9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8130" name="Picture 2" descr="No alternative text description for this image">
            <a:extLst>
              <a:ext uri="{FF2B5EF4-FFF2-40B4-BE49-F238E27FC236}">
                <a16:creationId xmlns:a16="http://schemas.microsoft.com/office/drawing/2014/main" id="{9AC71B0C-F7DA-A336-CAA2-190FF9C94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28938"/>
            <a:ext cx="12406279" cy="930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463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o alternative text description for this image">
            <a:extLst>
              <a:ext uri="{FF2B5EF4-FFF2-40B4-BE49-F238E27FC236}">
                <a16:creationId xmlns:a16="http://schemas.microsoft.com/office/drawing/2014/main" id="{615CEC3E-9975-EE8C-4A07-A54064E877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-2700836"/>
            <a:ext cx="10515600" cy="14874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794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DBBC7-E91B-6A15-7BCC-5133644F1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5C50E-33EF-79D0-BA88-3792DCFFA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6386" name="Picture 2" descr="No alternative text description for this image">
            <a:extLst>
              <a:ext uri="{FF2B5EF4-FFF2-40B4-BE49-F238E27FC236}">
                <a16:creationId xmlns:a16="http://schemas.microsoft.com/office/drawing/2014/main" id="{1D1B64F6-CB71-C1AC-34DA-39F6EFDD8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48" y="-1551668"/>
            <a:ext cx="6354455" cy="8469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No alternative text description for this image">
            <a:extLst>
              <a:ext uri="{FF2B5EF4-FFF2-40B4-BE49-F238E27FC236}">
                <a16:creationId xmlns:a16="http://schemas.microsoft.com/office/drawing/2014/main" id="{CB4DF613-3B58-6361-72E8-83305291A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34588" y="504463"/>
            <a:ext cx="7984549" cy="5988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495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f8e20e6-048a-4bad-a26b-318dd1cd4d47}" enabled="1" method="Privileged" siteId="{66c65d8a-9158-4521-a2d8-664963db48e4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269</Words>
  <Application>Microsoft Office PowerPoint</Application>
  <PresentationFormat>Widescreen</PresentationFormat>
  <Paragraphs>47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Noto Sans JP</vt:lpstr>
      <vt:lpstr>游ゴシック</vt:lpstr>
      <vt:lpstr>游ゴシック Light</vt:lpstr>
      <vt:lpstr>Arial</vt:lpstr>
      <vt:lpstr>Calibri</vt:lpstr>
      <vt:lpstr>Helvetica</vt:lpstr>
      <vt:lpstr>Roboto</vt:lpstr>
      <vt:lpstr>Office Theme</vt:lpstr>
      <vt:lpstr>Photo report GSI’25 Geometric Science of Information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Cocktail reception in la Rotonde Surcouf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See you in 2027!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Nielsen, Frank (Sony CSL)</dc:creator>
  <cp:lastModifiedBy>Nielsen, Frank (Sony CSL)</cp:lastModifiedBy>
  <cp:revision>9</cp:revision>
  <dcterms:created xsi:type="dcterms:W3CDTF">2025-11-03T19:55:16Z</dcterms:created>
  <dcterms:modified xsi:type="dcterms:W3CDTF">2025-11-05T08:19:25Z</dcterms:modified>
</cp:coreProperties>
</file>

<file path=docProps/thumbnail.jpeg>
</file>